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00" r:id="rId1"/>
  </p:sldMasterIdLst>
  <p:sldIdLst>
    <p:sldId id="256" r:id="rId2"/>
    <p:sldId id="257" r:id="rId3"/>
    <p:sldId id="258" r:id="rId4"/>
    <p:sldId id="260"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130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62C1697-E682-4BB8-808A-0F01979B0116}" type="datetimeFigureOut">
              <a:rPr lang="en-US" smtClean="0"/>
              <a:pPr/>
              <a:t>3/16/2010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2C1697-E682-4BB8-808A-0F01979B011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2C1697-E682-4BB8-808A-0F01979B011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2C1697-E682-4BB8-808A-0F01979B011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2C1697-E682-4BB8-808A-0F01979B011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2C1697-E682-4BB8-808A-0F01979B0116}"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2C1697-E682-4BB8-808A-0F01979B0116}" type="datetimeFigureOut">
              <a:rPr lang="en-US" smtClean="0"/>
              <a:pPr/>
              <a:t>3/16/2010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2C1697-E682-4BB8-808A-0F01979B0116}" type="datetimeFigureOut">
              <a:rPr lang="en-US" smtClean="0"/>
              <a:pPr/>
              <a:t>3/16/2010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2C1697-E682-4BB8-808A-0F01979B0116}" type="datetimeFigureOut">
              <a:rPr lang="en-US" smtClean="0"/>
              <a:pPr/>
              <a:t>3/16/2010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2C1697-E682-4BB8-808A-0F01979B0116}"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41A4D2-A574-44DB-A6BD-340834F7751D}" type="slidenum">
              <a:rPr lang="en-US" smtClean="0"/>
              <a:pPr/>
              <a:t>‹#›</a:t>
            </a:fld>
            <a:endParaRPr lang="en-US"/>
          </a:p>
        </p:txBody>
      </p:sp>
    </p:spTree>
  </p:cSld>
  <p:clrMapOvr>
    <a:masterClrMapping/>
  </p:clrMapOvr>
  <p:transition spd="med">
    <p:sndAc>
      <p:end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2C1697-E682-4BB8-808A-0F01979B0116}"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341A4D2-A574-44DB-A6BD-340834F7751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sndAc>
      <p:end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62C1697-E682-4BB8-808A-0F01979B0116}" type="datetimeFigureOut">
              <a:rPr lang="en-US" smtClean="0"/>
              <a:pPr/>
              <a:t>3/16/2010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341A4D2-A574-44DB-A6BD-340834F7751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501" r:id="rId1"/>
    <p:sldLayoutId id="2147484502" r:id="rId2"/>
    <p:sldLayoutId id="2147484503" r:id="rId3"/>
    <p:sldLayoutId id="2147484504" r:id="rId4"/>
    <p:sldLayoutId id="2147484505" r:id="rId5"/>
    <p:sldLayoutId id="2147484506" r:id="rId6"/>
    <p:sldLayoutId id="2147484507" r:id="rId7"/>
    <p:sldLayoutId id="2147484508" r:id="rId8"/>
    <p:sldLayoutId id="2147484509" r:id="rId9"/>
    <p:sldLayoutId id="2147484510" r:id="rId10"/>
    <p:sldLayoutId id="2147484511" r:id="rId11"/>
  </p:sldLayoutIdLst>
  <p:transition spd="med">
    <p:sndAc>
      <p:endSnd/>
    </p:sndAc>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com/imgres?imgurl=http://www.hadd.ie/userfiles/image/iStock_000005133061XSmall.jpg&amp;imgrefurl=http://www.hadd.ie/adhd.htm&amp;usg=__RIzfL8b4FpLxsHWCdMQeyyNyVNM=&amp;h=299&amp;w=402&amp;sz=141&amp;hl=en&amp;start=15&amp;um=1&amp;itbs=1&amp;tbnid=xWE364B-onzRiM:&amp;tbnh=92&amp;tbnw=124&amp;prev=/images?q=hyperactive+boys&amp;um=1&amp;hl=en&amp;sa=N&amp;ndsp=20&amp;tbs=isch:1" TargetMode="Externa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ity-journal.org/printable.php?id=1789" TargetMode="External"/><Relationship Id="rId2" Type="http://schemas.openxmlformats.org/officeDocument/2006/relationships/hyperlink" Target="http://www.rd.com/make-it-matter-make-a-difference/how-boys-and-girls-learn-differently/article103575.html" TargetMode="External"/><Relationship Id="rId1" Type="http://schemas.openxmlformats.org/officeDocument/2006/relationships/slideLayout" Target="../slideLayouts/slideLayout2.xml"/><Relationship Id="rId6" Type="http://schemas.openxmlformats.org/officeDocument/2006/relationships/hyperlink" Target="http://www.educationworld.com/a_issues/chat/chat170.shtml" TargetMode="External"/><Relationship Id="rId5" Type="http://schemas.openxmlformats.org/officeDocument/2006/relationships/hyperlink" Target="http://www.education-world.com/a_curr/curr024.shtml" TargetMode="External"/><Relationship Id="rId4" Type="http://schemas.openxmlformats.org/officeDocument/2006/relationships/hyperlink" Target="http://www.sciencedaily.com/releases/2008/04/080411150856.ht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boysadrift.com/ed_horizons.pdf" TargetMode="External"/><Relationship Id="rId2" Type="http://schemas.openxmlformats.org/officeDocument/2006/relationships/hyperlink" Target="http://www.smartboysbadgrades.com/" TargetMode="External"/><Relationship Id="rId1" Type="http://schemas.openxmlformats.org/officeDocument/2006/relationships/slideLayout" Target="../slideLayouts/slideLayout2.xml"/><Relationship Id="rId6" Type="http://schemas.openxmlformats.org/officeDocument/2006/relationships/hyperlink" Target="http://web.ebscohost.com.ez-proxy.brooklyn.cuny.edu:2048/ehost/pdf?vid=4&amp;hid=12&amp;sid=62248c6d-74b5-4089-b16b-ac512da30034@sessionmgr14" TargetMode="External"/><Relationship Id="rId5" Type="http://schemas.openxmlformats.org/officeDocument/2006/relationships/hyperlink" Target="http://articles.latimes.com/2006/nov/20/local/me-singlesex20" TargetMode="External"/><Relationship Id="rId4" Type="http://schemas.openxmlformats.org/officeDocument/2006/relationships/hyperlink" Target="http://articles.latimes.com/2006/oct/02/opinion/oerivers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990600"/>
          </a:xfrm>
        </p:spPr>
        <p:txBody>
          <a:bodyPr>
            <a:normAutofit fontScale="90000"/>
          </a:bodyPr>
          <a:lstStyle/>
          <a:p>
            <a:r>
              <a:rPr lang="en-US" dirty="0" smtClean="0"/>
              <a:t/>
            </a:r>
            <a:br>
              <a:rPr lang="en-US" dirty="0" smtClean="0"/>
            </a:br>
            <a:r>
              <a:rPr lang="en-US" sz="60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Gender Matters</a:t>
            </a:r>
            <a:endParaRPr lang="en-US" sz="6000" dirty="0"/>
          </a:p>
        </p:txBody>
      </p:sp>
      <p:sp>
        <p:nvSpPr>
          <p:cNvPr id="3" name="Subtitle 2"/>
          <p:cNvSpPr>
            <a:spLocks noGrp="1"/>
          </p:cNvSpPr>
          <p:nvPr>
            <p:ph type="subTitle" idx="1"/>
          </p:nvPr>
        </p:nvSpPr>
        <p:spPr>
          <a:xfrm>
            <a:off x="1371600" y="3048000"/>
            <a:ext cx="6400800" cy="2590800"/>
          </a:xfrm>
        </p:spPr>
        <p:txBody>
          <a:bodyPr>
            <a:normAutofit/>
          </a:bodyPr>
          <a:lstStyle/>
          <a:p>
            <a:r>
              <a:rPr lang="en-US" dirty="0" smtClean="0"/>
              <a:t>Boys and Girls Learn Differently</a:t>
            </a:r>
          </a:p>
          <a:p>
            <a:r>
              <a:rPr lang="en-US" dirty="0" smtClean="0"/>
              <a:t>By</a:t>
            </a:r>
          </a:p>
          <a:p>
            <a:r>
              <a:rPr lang="en-US" dirty="0" smtClean="0"/>
              <a:t>Trisha-Ann Matthew</a:t>
            </a:r>
          </a:p>
          <a:p>
            <a:r>
              <a:rPr lang="en-US" dirty="0" smtClean="0"/>
              <a:t>Education 702.22 Seminar in Applied Theory and Research 1 Spring 2010</a:t>
            </a:r>
            <a:endParaRPr lang="en-US" dirty="0"/>
          </a:p>
        </p:txBody>
      </p:sp>
      <p:pic>
        <p:nvPicPr>
          <p:cNvPr id="5122" name="Picture 2" descr="http://www.bible.ca/children-reading-book.gif"/>
          <p:cNvPicPr>
            <a:picLocks noChangeAspect="1" noChangeArrowheads="1"/>
          </p:cNvPicPr>
          <p:nvPr/>
        </p:nvPicPr>
        <p:blipFill>
          <a:blip r:embed="rId2" cstate="print"/>
          <a:srcRect/>
          <a:stretch>
            <a:fillRect/>
          </a:stretch>
        </p:blipFill>
        <p:spPr bwMode="auto">
          <a:xfrm>
            <a:off x="7490712" y="5257800"/>
            <a:ext cx="1653287" cy="1600200"/>
          </a:xfrm>
          <a:prstGeom prst="rect">
            <a:avLst/>
          </a:prstGeom>
          <a:noFill/>
        </p:spPr>
      </p:pic>
      <p:pic>
        <p:nvPicPr>
          <p:cNvPr id="5124" name="Picture 4" descr="http://t3.gstatic.com/images?q=tbn:xWE364B-onzRiM:http://www.hadd.ie/userfiles/image/iStock_000005133061XSmall.jpg">
            <a:hlinkClick r:id="rId3"/>
          </p:cNvPr>
          <p:cNvPicPr>
            <a:picLocks noChangeAspect="1" noChangeArrowheads="1"/>
          </p:cNvPicPr>
          <p:nvPr/>
        </p:nvPicPr>
        <p:blipFill>
          <a:blip r:embed="rId4" cstate="print"/>
          <a:srcRect/>
          <a:stretch>
            <a:fillRect/>
          </a:stretch>
        </p:blipFill>
        <p:spPr bwMode="auto">
          <a:xfrm>
            <a:off x="0" y="0"/>
            <a:ext cx="2971800" cy="2057400"/>
          </a:xfrm>
          <a:prstGeom prst="rect">
            <a:avLst/>
          </a:prstGeom>
          <a:noFill/>
        </p:spPr>
      </p:pic>
    </p:spTree>
  </p:cSld>
  <p:clrMapOvr>
    <a:masterClrMapping/>
  </p:clrMapOvr>
  <p:transition spd="med">
    <p:sndAc>
      <p:end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Table of Contents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r>
              <a:rPr lang="en-US" b="1" dirty="0" smtClean="0"/>
              <a:t>Introduction</a:t>
            </a:r>
          </a:p>
          <a:p>
            <a:r>
              <a:rPr lang="en-US" b="1" dirty="0" smtClean="0"/>
              <a:t>Statement of the Problem</a:t>
            </a:r>
          </a:p>
          <a:p>
            <a:r>
              <a:rPr lang="en-US" b="1" dirty="0" smtClean="0"/>
              <a:t>Research Hypothesis</a:t>
            </a:r>
          </a:p>
          <a:p>
            <a:r>
              <a:rPr lang="en-US" b="1" dirty="0" smtClean="0"/>
              <a:t>Review of Literature</a:t>
            </a:r>
          </a:p>
        </p:txBody>
      </p:sp>
    </p:spTree>
  </p:cSld>
  <p:clrMapOvr>
    <a:masterClrMapping/>
  </p:clrMapOvr>
  <p:transition spd="med">
    <p:sndAc>
      <p:end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Statement of Problem</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buNone/>
            </a:pPr>
            <a:r>
              <a:rPr lang="en-US" dirty="0" smtClean="0"/>
              <a:t>	Research has shown that boys are not soaring at the same rate with girls. In fact our boys are lagging way behind the girls. Research has found that boys are unengaged which may result in lower achievement. This research will attempt to  answer the questions: Does gender matters in teaching? Should boys and girls be taught differently?</a:t>
            </a:r>
            <a:endParaRPr lang="en-US" dirty="0"/>
          </a:p>
        </p:txBody>
      </p:sp>
    </p:spTree>
  </p:cSld>
  <p:clrMapOvr>
    <a:masterClrMapping/>
  </p:clrMapOvr>
  <p:transition spd="med">
    <p:sndAc>
      <p:end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Research Hypothesis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buNone/>
            </a:pPr>
            <a:r>
              <a:rPr lang="en-US" b="1" dirty="0" smtClean="0">
                <a:solidFill>
                  <a:srgbClr val="002060"/>
                </a:solidFill>
              </a:rPr>
              <a:t>HR1: </a:t>
            </a:r>
            <a:r>
              <a:rPr lang="en-US" dirty="0" smtClean="0"/>
              <a:t>Over a 5 week period a group of boys and girls from P.S. X environment will be changed to accommodate the way their learn best in attempt to help them achieve more. Boys will be allowed to sit on the floor for instructions as well as at their desks to best engaged them as learners. </a:t>
            </a:r>
          </a:p>
        </p:txBody>
      </p:sp>
    </p:spTree>
  </p:cSld>
  <p:clrMapOvr>
    <a:masterClrMapping/>
  </p:clrMapOvr>
  <p:transition spd="med">
    <p:sndAc>
      <p:end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Review of Literature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r>
              <a:rPr lang="en-US" dirty="0" smtClean="0"/>
              <a:t>Leonard Sax-leading theorists on gender matters</a:t>
            </a:r>
          </a:p>
          <a:p>
            <a:r>
              <a:rPr lang="en-US" dirty="0" err="1" smtClean="0"/>
              <a:t>Gurian</a:t>
            </a:r>
            <a:r>
              <a:rPr lang="en-US" dirty="0" smtClean="0"/>
              <a:t> Institute-helps to provide professional development to help boys and girls reach their full potential</a:t>
            </a:r>
          </a:p>
          <a:p>
            <a:r>
              <a:rPr lang="en-US" dirty="0" smtClean="0"/>
              <a:t>Gardner’s Theory of multiple intelligences</a:t>
            </a:r>
          </a:p>
          <a:p>
            <a:endParaRPr lang="en-US" dirty="0" smtClean="0"/>
          </a:p>
          <a:p>
            <a:endParaRPr lang="en-US" dirty="0"/>
          </a:p>
        </p:txBody>
      </p:sp>
    </p:spTree>
  </p:cSld>
  <p:clrMapOvr>
    <a:masterClrMapping/>
  </p:clrMapOvr>
  <p:transition spd="med">
    <p:sndAc>
      <p:end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References</a:t>
            </a:r>
            <a:endParaRPr lang="en-US" dirty="0"/>
          </a:p>
        </p:txBody>
      </p:sp>
      <p:sp>
        <p:nvSpPr>
          <p:cNvPr id="3" name="Content Placeholder 2"/>
          <p:cNvSpPr>
            <a:spLocks noGrp="1"/>
          </p:cNvSpPr>
          <p:nvPr>
            <p:ph idx="1"/>
          </p:nvPr>
        </p:nvSpPr>
        <p:spPr/>
        <p:txBody>
          <a:bodyPr>
            <a:normAutofit/>
          </a:bodyPr>
          <a:lstStyle/>
          <a:p>
            <a:pPr lvl="0"/>
            <a:r>
              <a:rPr lang="en-US" sz="1800" dirty="0" smtClean="0"/>
              <a:t>Kaufmann, Carol (</a:t>
            </a:r>
            <a:r>
              <a:rPr lang="en-US" sz="1800" dirty="0" err="1" smtClean="0"/>
              <a:t>nd</a:t>
            </a:r>
            <a:r>
              <a:rPr lang="en-US" sz="1800" dirty="0" smtClean="0"/>
              <a:t>) How Boys and Girls Learn Differently. </a:t>
            </a:r>
            <a:r>
              <a:rPr lang="en-US" sz="1800" i="1" dirty="0" smtClean="0"/>
              <a:t>Readers Digest.</a:t>
            </a:r>
            <a:r>
              <a:rPr lang="en-US" sz="1800" dirty="0" smtClean="0"/>
              <a:t> Retrieved February 2010, from </a:t>
            </a:r>
            <a:r>
              <a:rPr lang="en-US" sz="1800" u="sng" dirty="0" smtClean="0">
                <a:hlinkClick r:id="rId2"/>
              </a:rPr>
              <a:t>http://www.rd.com/make-it-matter-make-a-difference/how-boys-and-girls-learn-differently/article103575.html</a:t>
            </a:r>
            <a:r>
              <a:rPr lang="en-US" sz="1800" dirty="0" smtClean="0"/>
              <a:t> </a:t>
            </a:r>
          </a:p>
          <a:p>
            <a:pPr lvl="0"/>
            <a:r>
              <a:rPr lang="en-US" sz="1800" dirty="0" smtClean="0"/>
              <a:t>Kurtz, Stanly (2005). Can We Make Boys and Girls Alike? </a:t>
            </a:r>
            <a:r>
              <a:rPr lang="en-US" sz="1800" i="1" dirty="0" smtClean="0"/>
              <a:t>City Journal</a:t>
            </a:r>
            <a:r>
              <a:rPr lang="en-US" sz="1800" dirty="0" smtClean="0"/>
              <a:t> .Retrieved February 2010, from </a:t>
            </a:r>
            <a:r>
              <a:rPr lang="en-US" sz="1800" u="sng" dirty="0" smtClean="0">
                <a:hlinkClick r:id="rId3"/>
              </a:rPr>
              <a:t>http://www.city-journal.org/printable.php?id=1789</a:t>
            </a:r>
            <a:endParaRPr lang="en-US" sz="1800" dirty="0" smtClean="0"/>
          </a:p>
          <a:p>
            <a:pPr lvl="0"/>
            <a:r>
              <a:rPr lang="en-US" sz="1800" dirty="0" smtClean="0"/>
              <a:t>Tel Aviv University (2008). Keep Boys and Girls Together in Classrooms to Optimize Learning. </a:t>
            </a:r>
            <a:r>
              <a:rPr lang="en-US" sz="1800" dirty="0" err="1" smtClean="0"/>
              <a:t>ScienceDaily</a:t>
            </a:r>
            <a:r>
              <a:rPr lang="en-US" sz="1800" dirty="0" smtClean="0"/>
              <a:t>. Retrieved February 2010, from </a:t>
            </a:r>
            <a:r>
              <a:rPr lang="en-US" sz="1800" u="sng" dirty="0" smtClean="0">
                <a:hlinkClick r:id="rId4"/>
              </a:rPr>
              <a:t>http://www.sciencedaily.com/releases/2008/04/080411150856.htm</a:t>
            </a:r>
            <a:endParaRPr lang="en-US" sz="1800" dirty="0" smtClean="0"/>
          </a:p>
          <a:p>
            <a:r>
              <a:rPr lang="en-US" sz="1800" dirty="0" err="1" smtClean="0"/>
              <a:t>Newquist</a:t>
            </a:r>
            <a:r>
              <a:rPr lang="en-US" sz="1800" dirty="0" smtClean="0"/>
              <a:t>, Colleen. The Yin and Yang of Learning Educators Seek Solutions in Single-Sex Education (1997). </a:t>
            </a:r>
            <a:r>
              <a:rPr lang="en-US" sz="1800" i="1" dirty="0" smtClean="0"/>
              <a:t>Education World</a:t>
            </a:r>
            <a:r>
              <a:rPr lang="en-US" sz="1800" dirty="0" smtClean="0"/>
              <a:t>. Retrieved February 2010, from </a:t>
            </a:r>
            <a:r>
              <a:rPr lang="en-US" sz="1800" u="sng" dirty="0" smtClean="0">
                <a:hlinkClick r:id="rId5"/>
              </a:rPr>
              <a:t>http://www.education-world.com/a_curr/curr024.shtml</a:t>
            </a:r>
            <a:endParaRPr lang="en-US" sz="1800" u="sng" dirty="0" smtClean="0"/>
          </a:p>
          <a:p>
            <a:r>
              <a:rPr lang="en-US" sz="1800" dirty="0" err="1" smtClean="0"/>
              <a:t>Delisio</a:t>
            </a:r>
            <a:r>
              <a:rPr lang="en-US" sz="1800" dirty="0" smtClean="0"/>
              <a:t>, Ellen R. (2006)Helping Boys Learn. Education World. Retrieved February 2010 from </a:t>
            </a:r>
            <a:r>
              <a:rPr lang="en-US" sz="1800" u="sng" dirty="0" smtClean="0">
                <a:hlinkClick r:id="rId6"/>
              </a:rPr>
              <a:t>http://www.educationworld.com/a_issues/chat/chat170.shtml</a:t>
            </a:r>
            <a:endParaRPr lang="en-US" sz="1800" u="sng" dirty="0" smtClean="0"/>
          </a:p>
          <a:p>
            <a:endParaRPr lang="en-US" sz="1800" dirty="0"/>
          </a:p>
        </p:txBody>
      </p:sp>
    </p:spTree>
  </p:cSld>
  <p:clrMapOvr>
    <a:masterClrMapping/>
  </p:clrMapOvr>
  <p:transition spd="med">
    <p:sndAc>
      <p:end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143000"/>
          </a:xfrm>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References</a:t>
            </a:r>
            <a:r>
              <a:rPr lang="en-US" dirty="0" smtClean="0"/>
              <a:t>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Continued</a:t>
            </a:r>
            <a:endParaRPr lang="en-US" dirty="0"/>
          </a:p>
        </p:txBody>
      </p:sp>
      <p:sp>
        <p:nvSpPr>
          <p:cNvPr id="3" name="Content Placeholder 2"/>
          <p:cNvSpPr>
            <a:spLocks noGrp="1"/>
          </p:cNvSpPr>
          <p:nvPr>
            <p:ph idx="1"/>
          </p:nvPr>
        </p:nvSpPr>
        <p:spPr/>
        <p:txBody>
          <a:bodyPr>
            <a:normAutofit fontScale="92500" lnSpcReduction="20000"/>
          </a:bodyPr>
          <a:lstStyle/>
          <a:p>
            <a:r>
              <a:rPr lang="en-US" sz="1800" dirty="0" smtClean="0"/>
              <a:t>Coates, Julie and </a:t>
            </a:r>
            <a:r>
              <a:rPr lang="en-US" sz="1800" dirty="0" err="1" smtClean="0"/>
              <a:t>Draves</a:t>
            </a:r>
            <a:r>
              <a:rPr lang="en-US" sz="1800" dirty="0" smtClean="0"/>
              <a:t>, </a:t>
            </a:r>
            <a:r>
              <a:rPr lang="en-US" sz="1800" dirty="0" err="1" smtClean="0"/>
              <a:t>William,A</a:t>
            </a:r>
            <a:r>
              <a:rPr lang="en-US" sz="1800" dirty="0" smtClean="0"/>
              <a:t> (2006). Smart Boys; Bad Grades. Retrieved February 2010 from </a:t>
            </a:r>
            <a:r>
              <a:rPr lang="en-US" sz="1800" u="sng" dirty="0" smtClean="0">
                <a:hlinkClick r:id="rId2"/>
              </a:rPr>
              <a:t>http://www.smartboysbadgrades.com</a:t>
            </a:r>
            <a:r>
              <a:rPr lang="en-US" sz="1800" dirty="0" smtClean="0"/>
              <a:t> </a:t>
            </a:r>
          </a:p>
          <a:p>
            <a:pPr lvl="0"/>
            <a:r>
              <a:rPr lang="en-US" sz="1800" dirty="0" smtClean="0"/>
              <a:t>Leonard Sax (2006). Six Degrees of Separation: What Teachers Need to Know about the</a:t>
            </a:r>
          </a:p>
          <a:p>
            <a:r>
              <a:rPr lang="en-US" sz="1800" dirty="0" smtClean="0"/>
              <a:t>Emerging Science of Sex Differences. Retrieved March 15, 2010 from  </a:t>
            </a:r>
            <a:r>
              <a:rPr lang="en-US" sz="1800" u="sng" dirty="0" smtClean="0">
                <a:hlinkClick r:id="rId3"/>
              </a:rPr>
              <a:t>http://www.boysadrift.com/ed_horizons.pdf</a:t>
            </a:r>
            <a:endParaRPr lang="en-US" sz="1800" u="sng" dirty="0" smtClean="0"/>
          </a:p>
          <a:p>
            <a:pPr lvl="0"/>
            <a:r>
              <a:rPr lang="en-US" sz="1800" dirty="0" err="1" smtClean="0"/>
              <a:t>Caryl</a:t>
            </a:r>
            <a:r>
              <a:rPr lang="en-US" sz="1800" dirty="0" smtClean="0"/>
              <a:t> Rivers and Rosalind C. Barnett, CARYL RIVERS We can all learn together: Single-sex classes are trendy, but there's scant evidence that they improve academic achievement </a:t>
            </a:r>
            <a:r>
              <a:rPr lang="en-US" sz="1800" u="sng" dirty="0" smtClean="0">
                <a:hlinkClick r:id="rId4"/>
              </a:rPr>
              <a:t>http://articles.latimes.com/2006/oct/02/opinion/oerivers2</a:t>
            </a:r>
            <a:r>
              <a:rPr lang="en-US" sz="1800" dirty="0" smtClean="0"/>
              <a:t> </a:t>
            </a:r>
          </a:p>
          <a:p>
            <a:r>
              <a:rPr lang="en-US" sz="1800" dirty="0" smtClean="0"/>
              <a:t>Carla Rivera (2006).Single-sex classes on a forward course: More schools in L.A. and across the nation separate boys and girls. New federal guidelines extend the leeway. </a:t>
            </a:r>
            <a:r>
              <a:rPr lang="en-US" sz="1800" u="sng" dirty="0" smtClean="0">
                <a:hlinkClick r:id="rId5"/>
              </a:rPr>
              <a:t>http://articles.latimes.com/2006/nov/20/local/me-singlesex20</a:t>
            </a:r>
            <a:endParaRPr lang="en-US" sz="1800" u="sng" dirty="0" smtClean="0"/>
          </a:p>
          <a:p>
            <a:pPr lvl="0"/>
            <a:r>
              <a:rPr lang="en-US" sz="1800" dirty="0" smtClean="0"/>
              <a:t>Kelley King and Michael </a:t>
            </a:r>
            <a:r>
              <a:rPr lang="en-US" sz="1800" dirty="0" err="1" smtClean="0"/>
              <a:t>GurianTeaching</a:t>
            </a:r>
            <a:r>
              <a:rPr lang="en-US" sz="1800" dirty="0" smtClean="0"/>
              <a:t> to the Minds of Boys: Is something wrong with the way we're teaching boys? One elementary school thought so and decided to implement boy-friendly strategies that produced remarkable results. </a:t>
            </a:r>
            <a:r>
              <a:rPr lang="en-US" sz="1800" u="sng" dirty="0" smtClean="0">
                <a:hlinkClick r:id="rId6"/>
              </a:rPr>
              <a:t>http://web.ebscohost.com.ez-proxy.brooklyn.cuny.edu:2048/ehost/pdf?vid=4&amp;hid=12&amp;sid=62248c6d-74b5-4089-b16b-ac512da30034%40sessionmgr14</a:t>
            </a:r>
            <a:endParaRPr lang="en-US" sz="1800" dirty="0" smtClean="0"/>
          </a:p>
          <a:p>
            <a:endParaRPr lang="en-US" sz="1800" dirty="0"/>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0">
      <a:dk1>
        <a:srgbClr val="FF0000"/>
      </a:dk1>
      <a:lt1>
        <a:srgbClr val="FFFF00"/>
      </a:lt1>
      <a:dk2>
        <a:srgbClr val="002060"/>
      </a:dk2>
      <a:lt2>
        <a:srgbClr val="002060"/>
      </a:lt2>
      <a:accent1>
        <a:srgbClr val="00B050"/>
      </a:accent1>
      <a:accent2>
        <a:srgbClr val="00B050"/>
      </a:accent2>
      <a:accent3>
        <a:srgbClr val="00B050"/>
      </a:accent3>
      <a:accent4>
        <a:srgbClr val="00B050"/>
      </a:accent4>
      <a:accent5>
        <a:srgbClr val="00B050"/>
      </a:accent5>
      <a:accent6>
        <a:srgbClr val="00B050"/>
      </a:accent6>
      <a:hlink>
        <a:srgbClr val="00B050"/>
      </a:hlink>
      <a:folHlink>
        <a:srgbClr val="00B05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1904</TotalTime>
  <Words>419</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 Gender Matters</vt:lpstr>
      <vt:lpstr>Table of Contents</vt:lpstr>
      <vt:lpstr>Statement of Problem</vt:lpstr>
      <vt:lpstr>Research Hypothesis</vt:lpstr>
      <vt:lpstr>Review of Literature</vt:lpstr>
      <vt:lpstr>References</vt:lpstr>
      <vt:lpstr>References Continued</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Matters</dc:title>
  <dc:creator>Cadore</dc:creator>
  <cp:lastModifiedBy>NYCDOE</cp:lastModifiedBy>
  <cp:revision>196</cp:revision>
  <dcterms:created xsi:type="dcterms:W3CDTF">2010-03-07T19:28:35Z</dcterms:created>
  <dcterms:modified xsi:type="dcterms:W3CDTF">2010-03-17T02:34:44Z</dcterms:modified>
</cp:coreProperties>
</file>